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6.svg" ContentType="image/svg+xml"/>
  <Override PartName="/ppt/media/image2.svg" ContentType="image/svg+xml"/>
  <Override PartName="/ppt/media/image20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61" r:id="rId5"/>
    <p:sldId id="262" r:id="rId6"/>
    <p:sldId id="263" r:id="rId7"/>
    <p:sldId id="258" r:id="rId8"/>
    <p:sldId id="264" r:id="rId9"/>
    <p:sldId id="265" r:id="rId10"/>
    <p:sldId id="259" r:id="rId11"/>
    <p:sldId id="260" r:id="rId12"/>
  </p:sldIdLst>
  <p:sldSz cx="18288000" cy="10287000"/>
  <p:notesSz cx="6858000" cy="9144000"/>
  <p:embeddedFontLst>
    <p:embeddedFont>
      <p:font typeface="Gochi Hand" panose="00000000000000000000" charset="0"/>
      <p:regular r:id="rId17"/>
    </p:embeddedFont>
    <p:embeddedFont>
      <p:font typeface="Arimo" panose="020B0604020202020204" charset="0"/>
      <p:regular r:id="rId18"/>
    </p:embeddedFont>
    <p:embeddedFont>
      <p:font typeface="Arimo Bold" panose="020B0704020202020204" charset="0"/>
      <p:regular r:id="rId19"/>
    </p:embeddedFont>
    <p:embeddedFont>
      <p:font typeface="Arimo Italics" panose="020B0604020202090204" charset="0"/>
      <p:regular r:id="rId20"/>
    </p:embeddedFont>
    <p:embeddedFont>
      <p:font typeface="Arimo Bold Italics" panose="020B0704020202090204" charset="0"/>
      <p:regular r:id="rId21"/>
    </p:embeddedFont>
    <p:embeddedFont>
      <p:font typeface="IreneFlorentina" panose="02000503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1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892992" y="-474514"/>
            <a:ext cx="22472055" cy="11236028"/>
            <a:chOff x="0" y="0"/>
            <a:chExt cx="29962740" cy="1498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490685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981370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2472055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490685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981370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2472055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288912" flipH="1" flipV="1">
            <a:off x="4874671" y="-1017439"/>
            <a:ext cx="8349587" cy="12337978"/>
          </a:xfrm>
          <a:custGeom>
            <a:avLst/>
            <a:gdLst/>
            <a:ahLst/>
            <a:cxnLst/>
            <a:rect l="l" t="t" r="r" b="b"/>
            <a:pathLst>
              <a:path w="8349587" h="11839715">
                <a:moveTo>
                  <a:pt x="8349588" y="11839714"/>
                </a:moveTo>
                <a:lnTo>
                  <a:pt x="0" y="11839714"/>
                </a:lnTo>
                <a:lnTo>
                  <a:pt x="0" y="0"/>
                </a:lnTo>
                <a:lnTo>
                  <a:pt x="8349588" y="0"/>
                </a:lnTo>
                <a:lnTo>
                  <a:pt x="8349588" y="1183971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79248" y="1413905"/>
            <a:ext cx="10715141" cy="45189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8400"/>
              </a:lnSpc>
              <a:spcBef>
                <a:spcPct val="0"/>
              </a:spcBef>
            </a:pPr>
            <a:r>
              <a:rPr lang="en-US" altLang="zh-CN" sz="12000" b="1">
                <a:solidFill>
                  <a:srgbClr val="5B9BD5"/>
                </a:solidFill>
                <a:latin typeface="Bookman Old Style" panose="02050604050505020204" charset="0"/>
                <a:ea typeface="Bookman Old Style" panose="02050604050505020204" charset="0"/>
                <a:cs typeface="Bookman Old Style" panose="02050604050505020204" charset="0"/>
              </a:rPr>
              <a:t>Self Introduction</a:t>
            </a:r>
            <a:endParaRPr lang="en-US" sz="12000" b="1">
              <a:solidFill>
                <a:srgbClr val="5B9BD5"/>
              </a:solidFill>
              <a:latin typeface="Bookman Old Style" panose="02050604050505020204" charset="0"/>
              <a:ea typeface="Bookman Old Style" panose="02050604050505020204" charset="0"/>
              <a:cs typeface="Bookman Old Style" panose="02050604050505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178332" y="45428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03388" y="6583899"/>
            <a:ext cx="6892106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55"/>
              </a:lnSpc>
              <a:spcBef>
                <a:spcPct val="0"/>
              </a:spcBef>
            </a:pPr>
            <a:r>
              <a:rPr lang="en-US" sz="3045" spc="-60">
                <a:solidFill>
                  <a:srgbClr val="000000"/>
                </a:solidFill>
                <a:latin typeface="IreneFlorentina"/>
              </a:rPr>
              <a:t>By </a:t>
            </a:r>
            <a:r>
              <a:rPr lang="en-US" altLang="zh-CN" sz="3045" spc="-60">
                <a:solidFill>
                  <a:srgbClr val="000000"/>
                </a:solidFill>
                <a:latin typeface="IreneFlorentina"/>
              </a:rPr>
              <a:t>Eason</a:t>
            </a:r>
            <a:endParaRPr lang="en-US" sz="3045" spc="-60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03388" y="7204929"/>
            <a:ext cx="6892106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2955"/>
              </a:lnSpc>
              <a:spcBef>
                <a:spcPct val="0"/>
              </a:spcBef>
            </a:pPr>
            <a:r>
              <a:rPr lang="zh-CN" altLang="en-US" sz="3045" spc="-60">
                <a:solidFill>
                  <a:srgbClr val="000000"/>
                </a:solidFill>
                <a:latin typeface="IreneFlorentina"/>
              </a:rPr>
              <a:t>#</a:t>
            </a:r>
            <a:r>
              <a:rPr lang="en-US" altLang="zh-CN" sz="3045" spc="-60">
                <a:solidFill>
                  <a:srgbClr val="000000"/>
                </a:solidFill>
                <a:latin typeface="IreneFlorentina"/>
              </a:rPr>
              <a:t>3123358222</a:t>
            </a:r>
            <a:endParaRPr lang="en-US" sz="3045" spc="-60">
              <a:solidFill>
                <a:srgbClr val="000000"/>
              </a:solidFill>
              <a:latin typeface="IreneFlorenti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3541129" y="989697"/>
            <a:ext cx="10830762" cy="115102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Gochi Hand"/>
              </a:rPr>
              <a:t>Hobbies and things l love</a:t>
            </a:r>
            <a:endParaRPr lang="en-US" sz="6000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39" name="TextBox 35"/>
          <p:cNvSpPr txBox="1"/>
          <p:nvPr/>
        </p:nvSpPr>
        <p:spPr>
          <a:xfrm>
            <a:off x="2041551" y="2608947"/>
            <a:ext cx="4277562" cy="128437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ochi Hand"/>
              </a:rPr>
              <a:t>Sports</a:t>
            </a:r>
            <a:endParaRPr lang="en-US" sz="3200" b="1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40" name="TextBox 35"/>
          <p:cNvSpPr txBox="1"/>
          <p:nvPr/>
        </p:nvSpPr>
        <p:spPr>
          <a:xfrm>
            <a:off x="7370217" y="2608947"/>
            <a:ext cx="4277562" cy="128437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ochi Hand"/>
              </a:rPr>
              <a:t>Video Games</a:t>
            </a:r>
            <a:endParaRPr lang="en-US" sz="3200" b="1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41" name="TextBox 35"/>
          <p:cNvSpPr txBox="1"/>
          <p:nvPr/>
        </p:nvSpPr>
        <p:spPr>
          <a:xfrm>
            <a:off x="12323217" y="2608947"/>
            <a:ext cx="4277562" cy="128437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ochi Hand"/>
              </a:rPr>
              <a:t>Reading</a:t>
            </a:r>
            <a:endParaRPr lang="en-US" sz="3200" b="1">
              <a:solidFill>
                <a:srgbClr val="000000"/>
              </a:solidFill>
              <a:latin typeface="Gochi Hand"/>
            </a:endParaRPr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1243965" y="4007644"/>
            <a:ext cx="5907881" cy="5043241"/>
            <a:chOff x="13959" y="8430"/>
            <a:chExt cx="16016" cy="13672"/>
          </a:xfrm>
        </p:grpSpPr>
        <p:pic>
          <p:nvPicPr>
            <p:cNvPr id="43" name="图片 42" descr="upload_post_object_v2_12685505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163" y="8430"/>
              <a:ext cx="5813" cy="7770"/>
            </a:xfrm>
            <a:prstGeom prst="rect">
              <a:avLst/>
            </a:prstGeom>
          </p:spPr>
        </p:pic>
        <p:pic>
          <p:nvPicPr>
            <p:cNvPr id="44" name="图片 43" descr="upload_post_object_v2_2589136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3" y="8430"/>
              <a:ext cx="5830" cy="7793"/>
            </a:xfrm>
            <a:prstGeom prst="rect">
              <a:avLst/>
            </a:prstGeom>
          </p:spPr>
        </p:pic>
        <p:pic>
          <p:nvPicPr>
            <p:cNvPr id="45" name="图片 44" descr="upload_post_object_v2_1174364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9" y="8430"/>
              <a:ext cx="4374" cy="7770"/>
            </a:xfrm>
            <a:prstGeom prst="rect">
              <a:avLst/>
            </a:prstGeom>
          </p:spPr>
        </p:pic>
        <p:grpSp>
          <p:nvGrpSpPr>
            <p:cNvPr id="47" name="组合 46"/>
            <p:cNvGrpSpPr/>
            <p:nvPr userDrawn="1"/>
          </p:nvGrpSpPr>
          <p:grpSpPr>
            <a:xfrm>
              <a:off x="13959" y="16200"/>
              <a:ext cx="15881" cy="5902"/>
              <a:chOff x="13959" y="16200"/>
              <a:chExt cx="20906" cy="7770"/>
            </a:xfrm>
          </p:grpSpPr>
          <p:pic>
            <p:nvPicPr>
              <p:cNvPr id="42" name="图片 41" descr="upload_post_object_v2_253345919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47" y="16200"/>
                <a:ext cx="10518" cy="7770"/>
              </a:xfrm>
              <a:prstGeom prst="rect">
                <a:avLst/>
              </a:prstGeom>
            </p:spPr>
          </p:pic>
          <p:pic>
            <p:nvPicPr>
              <p:cNvPr id="46" name="图片 45" descr="upload_post_object_v2_75214245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59" y="16200"/>
                <a:ext cx="10389" cy="7770"/>
              </a:xfrm>
              <a:prstGeom prst="rect">
                <a:avLst/>
              </a:prstGeom>
            </p:spPr>
          </p:pic>
        </p:grpSp>
      </p:grpSp>
      <p:sp>
        <p:nvSpPr>
          <p:cNvPr id="49" name="TextBox 35"/>
          <p:cNvSpPr txBox="1"/>
          <p:nvPr/>
        </p:nvSpPr>
        <p:spPr>
          <a:xfrm>
            <a:off x="7370217" y="4007217"/>
            <a:ext cx="4277562" cy="395137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en-US" altLang="zh-CN" sz="3200">
                <a:solidFill>
                  <a:srgbClr val="000000"/>
                </a:solidFill>
                <a:latin typeface="Gochi Hand"/>
              </a:rPr>
              <a:t>Call of Duty</a:t>
            </a:r>
            <a:endParaRPr lang="en-US" altLang="zh-CN" sz="3200">
              <a:solidFill>
                <a:srgbClr val="000000"/>
              </a:solidFill>
              <a:latin typeface="Gochi Hand"/>
            </a:endParaRPr>
          </a:p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ochi Hand"/>
              </a:rPr>
              <a:t>Pokémon</a:t>
            </a:r>
            <a:endParaRPr lang="en-US" sz="3200">
              <a:solidFill>
                <a:srgbClr val="000000"/>
              </a:solidFill>
              <a:latin typeface="Gochi Hand"/>
            </a:endParaRPr>
          </a:p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ochi Hand"/>
              </a:rPr>
              <a:t>The Legend of Zelda</a:t>
            </a:r>
            <a:endParaRPr lang="en-US" sz="3200">
              <a:solidFill>
                <a:srgbClr val="000000"/>
              </a:solidFill>
              <a:latin typeface="Gochi Hand"/>
            </a:endParaRPr>
          </a:p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50" name="TextBox 35"/>
          <p:cNvSpPr txBox="1"/>
          <p:nvPr/>
        </p:nvSpPr>
        <p:spPr>
          <a:xfrm>
            <a:off x="12323217" y="4007217"/>
            <a:ext cx="4277562" cy="395137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000000"/>
                </a:solidFill>
                <a:latin typeface="Gochi Hand"/>
              </a:rPr>
              <a:t>《The Three-Body Problem》</a:t>
            </a:r>
            <a:endParaRPr lang="zh-CN" altLang="en-US" sz="3200">
              <a:solidFill>
                <a:srgbClr val="000000"/>
              </a:solidFill>
              <a:latin typeface="Gochi Hand"/>
            </a:endParaRPr>
          </a:p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000000"/>
                </a:solidFill>
                <a:latin typeface="Gochi Hand" charset="0"/>
              </a:rPr>
              <a:t>《</a:t>
            </a:r>
            <a:r>
              <a:rPr lang="en-US" altLang="zh-CN" sz="3200">
                <a:solidFill>
                  <a:srgbClr val="000000"/>
                </a:solidFill>
                <a:latin typeface="Gochi Hand" charset="0"/>
              </a:rPr>
              <a:t>M</a:t>
            </a:r>
            <a:r>
              <a:rPr lang="zh-CN" altLang="en-US" sz="3200">
                <a:solidFill>
                  <a:srgbClr val="000000"/>
                </a:solidFill>
                <a:latin typeface="Gochi Hand" charset="0"/>
              </a:rPr>
              <a:t>alevolence》</a:t>
            </a:r>
            <a:endParaRPr lang="en-US" sz="3200">
              <a:solidFill>
                <a:srgbClr val="000000"/>
              </a:solidFill>
              <a:latin typeface="Gochi H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418" y="3095260"/>
            <a:ext cx="5006421" cy="4981940"/>
          </a:xfrm>
          <a:custGeom>
            <a:avLst/>
            <a:gdLst/>
            <a:ahLst/>
            <a:cxnLst/>
            <a:rect l="l" t="t" r="r" b="b"/>
            <a:pathLst>
              <a:path w="5006421" h="6315440">
                <a:moveTo>
                  <a:pt x="0" y="0"/>
                </a:moveTo>
                <a:lnTo>
                  <a:pt x="5006421" y="0"/>
                </a:lnTo>
                <a:lnTo>
                  <a:pt x="5006421" y="6315440"/>
                </a:lnTo>
                <a:lnTo>
                  <a:pt x="0" y="63154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94240" y="3095260"/>
            <a:ext cx="5006421" cy="4981940"/>
          </a:xfrm>
          <a:custGeom>
            <a:avLst/>
            <a:gdLst/>
            <a:ahLst/>
            <a:cxnLst/>
            <a:rect l="l" t="t" r="r" b="b"/>
            <a:pathLst>
              <a:path w="5006421" h="6315440">
                <a:moveTo>
                  <a:pt x="0" y="0"/>
                </a:moveTo>
                <a:lnTo>
                  <a:pt x="5006421" y="0"/>
                </a:lnTo>
                <a:lnTo>
                  <a:pt x="5006421" y="6315440"/>
                </a:lnTo>
                <a:lnTo>
                  <a:pt x="0" y="63154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95961" y="3095260"/>
            <a:ext cx="5006421" cy="4981940"/>
          </a:xfrm>
          <a:custGeom>
            <a:avLst/>
            <a:gdLst/>
            <a:ahLst/>
            <a:cxnLst/>
            <a:rect l="l" t="t" r="r" b="b"/>
            <a:pathLst>
              <a:path w="5006421" h="6315440">
                <a:moveTo>
                  <a:pt x="0" y="0"/>
                </a:moveTo>
                <a:lnTo>
                  <a:pt x="5006421" y="0"/>
                </a:lnTo>
                <a:lnTo>
                  <a:pt x="5006421" y="6315440"/>
                </a:lnTo>
                <a:lnTo>
                  <a:pt x="0" y="63154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-1892992" y="-546269"/>
            <a:ext cx="22472055" cy="11921828"/>
            <a:chOff x="0" y="0"/>
            <a:chExt cx="29962740" cy="158957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490685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981370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2472055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582145" y="84050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981370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2472055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138018" y="2942860"/>
            <a:ext cx="5006421" cy="4943840"/>
          </a:xfrm>
          <a:custGeom>
            <a:avLst/>
            <a:gdLst/>
            <a:ahLst/>
            <a:cxnLst/>
            <a:rect l="l" t="t" r="r" b="b"/>
            <a:pathLst>
              <a:path w="5006421" h="6315440">
                <a:moveTo>
                  <a:pt x="0" y="0"/>
                </a:moveTo>
                <a:lnTo>
                  <a:pt x="5006421" y="0"/>
                </a:lnTo>
                <a:lnTo>
                  <a:pt x="5006421" y="6315440"/>
                </a:lnTo>
                <a:lnTo>
                  <a:pt x="0" y="6315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59221" y="3699095"/>
            <a:ext cx="4428402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5"/>
              </a:lnSpc>
              <a:spcBef>
                <a:spcPct val="0"/>
              </a:spcBef>
            </a:pPr>
            <a:r>
              <a:rPr lang="en-US" sz="3345" b="1">
                <a:solidFill>
                  <a:srgbClr val="000000"/>
                </a:solidFill>
                <a:latin typeface="Gochi Hand"/>
              </a:rPr>
              <a:t>Long history</a:t>
            </a:r>
            <a:endParaRPr lang="en-US" sz="3345" b="1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6641840" y="2942860"/>
            <a:ext cx="5006421" cy="4943840"/>
          </a:xfrm>
          <a:custGeom>
            <a:avLst/>
            <a:gdLst/>
            <a:ahLst/>
            <a:cxnLst/>
            <a:rect l="l" t="t" r="r" b="b"/>
            <a:pathLst>
              <a:path w="5006421" h="6315440">
                <a:moveTo>
                  <a:pt x="0" y="0"/>
                </a:moveTo>
                <a:lnTo>
                  <a:pt x="5006421" y="0"/>
                </a:lnTo>
                <a:lnTo>
                  <a:pt x="5006421" y="6315440"/>
                </a:lnTo>
                <a:lnTo>
                  <a:pt x="0" y="6315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963043" y="3699095"/>
            <a:ext cx="4428402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5"/>
              </a:lnSpc>
              <a:spcBef>
                <a:spcPct val="0"/>
              </a:spcBef>
            </a:pPr>
            <a:r>
              <a:rPr lang="en-US" sz="3345" b="1">
                <a:solidFill>
                  <a:srgbClr val="000000"/>
                </a:solidFill>
                <a:latin typeface="Gochi Hand"/>
              </a:rPr>
              <a:t>Numerous historical sites</a:t>
            </a:r>
            <a:endParaRPr lang="en-US" sz="3345" b="1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2143561" y="2942860"/>
            <a:ext cx="5006421" cy="4943840"/>
          </a:xfrm>
          <a:custGeom>
            <a:avLst/>
            <a:gdLst/>
            <a:ahLst/>
            <a:cxnLst/>
            <a:rect l="l" t="t" r="r" b="b"/>
            <a:pathLst>
              <a:path w="5006421" h="6315440">
                <a:moveTo>
                  <a:pt x="0" y="0"/>
                </a:moveTo>
                <a:lnTo>
                  <a:pt x="5006421" y="0"/>
                </a:lnTo>
                <a:lnTo>
                  <a:pt x="5006421" y="6315440"/>
                </a:lnTo>
                <a:lnTo>
                  <a:pt x="0" y="6315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464764" y="3699095"/>
            <a:ext cx="4428402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5"/>
              </a:lnSpc>
              <a:spcBef>
                <a:spcPct val="0"/>
              </a:spcBef>
            </a:pPr>
            <a:r>
              <a:rPr lang="en-US" sz="3345" b="1">
                <a:solidFill>
                  <a:srgbClr val="000000"/>
                </a:solidFill>
                <a:latin typeface="Gochi Hand"/>
              </a:rPr>
              <a:t>Many prestigious universities</a:t>
            </a:r>
            <a:endParaRPr lang="en-US" sz="3345" b="1">
              <a:solidFill>
                <a:srgbClr val="000000"/>
              </a:solidFill>
              <a:latin typeface="Gochi Hand"/>
            </a:endParaRPr>
          </a:p>
        </p:txBody>
      </p:sp>
      <p:grpSp>
        <p:nvGrpSpPr>
          <p:cNvPr id="29" name="Group 29"/>
          <p:cNvGrpSpPr/>
          <p:nvPr/>
        </p:nvGrpSpPr>
        <p:grpSpPr>
          <a:xfrm rot="0">
            <a:off x="3793629" y="1028700"/>
            <a:ext cx="10648669" cy="1535859"/>
            <a:chOff x="0" y="0"/>
            <a:chExt cx="2804588" cy="40450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804588" cy="404506"/>
            </a:xfrm>
            <a:custGeom>
              <a:avLst/>
              <a:gdLst/>
              <a:ahLst/>
              <a:cxnLst/>
              <a:rect l="l" t="t" r="r" b="b"/>
              <a:pathLst>
                <a:path w="2804588" h="404506">
                  <a:moveTo>
                    <a:pt x="18176" y="0"/>
                  </a:moveTo>
                  <a:lnTo>
                    <a:pt x="2786412" y="0"/>
                  </a:lnTo>
                  <a:cubicBezTo>
                    <a:pt x="2791233" y="0"/>
                    <a:pt x="2795856" y="1915"/>
                    <a:pt x="2799264" y="5324"/>
                  </a:cubicBezTo>
                  <a:cubicBezTo>
                    <a:pt x="2802673" y="8732"/>
                    <a:pt x="2804588" y="13355"/>
                    <a:pt x="2804588" y="18176"/>
                  </a:cubicBezTo>
                  <a:lnTo>
                    <a:pt x="2804588" y="386330"/>
                  </a:lnTo>
                  <a:cubicBezTo>
                    <a:pt x="2804588" y="396368"/>
                    <a:pt x="2796450" y="404506"/>
                    <a:pt x="2786412" y="404506"/>
                  </a:cubicBezTo>
                  <a:lnTo>
                    <a:pt x="18176" y="404506"/>
                  </a:lnTo>
                  <a:cubicBezTo>
                    <a:pt x="13355" y="404506"/>
                    <a:pt x="8732" y="402591"/>
                    <a:pt x="5324" y="399182"/>
                  </a:cubicBezTo>
                  <a:cubicBezTo>
                    <a:pt x="1915" y="395774"/>
                    <a:pt x="0" y="391151"/>
                    <a:pt x="0" y="386330"/>
                  </a:cubicBezTo>
                  <a:lnTo>
                    <a:pt x="0" y="18176"/>
                  </a:lnTo>
                  <a:cubicBezTo>
                    <a:pt x="0" y="8138"/>
                    <a:pt x="8138" y="0"/>
                    <a:pt x="181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61925"/>
              <a:ext cx="2804588" cy="56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1445"/>
                </a:lnSpc>
                <a:spcBef>
                  <a:spcPct val="0"/>
                </a:spcBef>
              </a:p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995801" y="1243038"/>
            <a:ext cx="1029639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5785">
                <a:solidFill>
                  <a:srgbClr val="000000"/>
                </a:solidFill>
                <a:latin typeface="Gochi Hand"/>
              </a:rPr>
              <a:t> Where l Am From</a:t>
            </a:r>
            <a:r>
              <a:rPr lang="zh-CN" altLang="en-US" sz="5785">
                <a:solidFill>
                  <a:srgbClr val="000000"/>
                </a:solidFill>
                <a:latin typeface="Gochi Hand"/>
              </a:rPr>
              <a:t>——</a:t>
            </a:r>
            <a:r>
              <a:rPr lang="en-US" altLang="zh-CN" sz="5785">
                <a:solidFill>
                  <a:srgbClr val="000000"/>
                </a:solidFill>
                <a:latin typeface="Gochi Hand"/>
              </a:rPr>
              <a:t>Xi'an</a:t>
            </a:r>
            <a:endParaRPr lang="en-US" sz="5785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29676" y="5143500"/>
            <a:ext cx="3357516" cy="14452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en-US" altLang="zh-CN" sz="2200" dirty="0"/>
              <a:t>T</a:t>
            </a:r>
            <a:r>
              <a:rPr lang="zh-CN" altLang="en-US" sz="2200" dirty="0"/>
              <a:t>he capital of several dynasties——</a:t>
            </a:r>
            <a:endParaRPr lang="zh-CN" altLang="en-US" sz="2200" dirty="0"/>
          </a:p>
          <a:p>
            <a:r>
              <a:rPr lang="zh-CN" altLang="en-US" sz="2200" dirty="0"/>
              <a:t>Western Zhou、Qin、Western Han、Xin、Eastern Han、Western Jin、Former Zhao、Former Qin</a:t>
            </a:r>
            <a:endParaRPr lang="zh-CN" altLang="en-US" sz="22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352199" y="5143500"/>
            <a:ext cx="3649960" cy="14452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zh-CN" altLang="en-US" sz="2200" dirty="0"/>
              <a:t>Terracotta Army、</a:t>
            </a:r>
            <a:r>
              <a:rPr lang="en-US" altLang="zh-CN" sz="2200" dirty="0"/>
              <a:t>Dayan</a:t>
            </a:r>
            <a:r>
              <a:rPr lang="zh-CN" altLang="en-US" sz="2200" dirty="0"/>
              <a:t> Pagoda、Daming Palace Site、Weiyang Palace Site、Xingjiao Pagoda</a:t>
            </a:r>
            <a:endParaRPr lang="zh-CN" altLang="en-US" sz="2200" dirty="0"/>
          </a:p>
          <a:p>
            <a:r>
              <a:rPr lang="zh-CN" altLang="en-US" sz="2200" dirty="0">
                <a:solidFill>
                  <a:srgbClr val="7F7F7F"/>
                </a:solidFill>
              </a:rPr>
              <a:t>——UNESCO《The World Heritage List》</a:t>
            </a:r>
            <a:endParaRPr lang="zh-CN" altLang="en-US" sz="2200" dirty="0">
              <a:solidFill>
                <a:srgbClr val="7F7F7F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974171" y="5233035"/>
            <a:ext cx="3649960" cy="4305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zh-CN" altLang="en-US" sz="2200" dirty="0">
                <a:solidFill>
                  <a:schemeClr val="tx1"/>
                </a:solidFill>
              </a:rPr>
              <a:t>XJTU、</a:t>
            </a:r>
            <a:r>
              <a:rPr lang="en-US" altLang="zh-CN" sz="2200" dirty="0">
                <a:solidFill>
                  <a:schemeClr val="tx1"/>
                </a:solidFill>
              </a:rPr>
              <a:t>NPU</a:t>
            </a:r>
            <a:r>
              <a:rPr lang="zh-CN" altLang="en-US" sz="2200" dirty="0">
                <a:solidFill>
                  <a:schemeClr val="tx1"/>
                </a:solidFill>
              </a:rPr>
              <a:t>、</a:t>
            </a:r>
            <a:r>
              <a:rPr lang="en-US" altLang="zh-CN" sz="2200" dirty="0">
                <a:solidFill>
                  <a:schemeClr val="tx1"/>
                </a:solidFill>
              </a:rPr>
              <a:t>XU</a:t>
            </a:r>
            <a:r>
              <a:rPr lang="zh-CN" altLang="en-US" sz="2200" dirty="0">
                <a:solidFill>
                  <a:schemeClr val="tx1"/>
                </a:solidFill>
              </a:rPr>
              <a:t>、NWAFU、</a:t>
            </a:r>
            <a:r>
              <a:rPr lang="en-US" altLang="zh-CN" sz="2200" dirty="0">
                <a:solidFill>
                  <a:schemeClr val="tx1"/>
                </a:solidFill>
              </a:rPr>
              <a:t>SNU ...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upload_post_object_v2_21015539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3462" y="741363"/>
            <a:ext cx="4387850" cy="329088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303526" y="4146550"/>
            <a:ext cx="4705350" cy="975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/>
              <a:t>"Sanqin Package"</a:t>
            </a:r>
            <a:endParaRPr lang="zh-CN" altLang="en-US" sz="2400" b="1"/>
          </a:p>
          <a:p>
            <a:r>
              <a:rPr lang="zh-CN" altLang="en-US" sz="2400"/>
              <a:t>Liangpi、Roujiamo、Bingfeng Soda</a:t>
            </a:r>
            <a:endParaRPr lang="zh-CN" altLang="en-US" sz="2400"/>
          </a:p>
        </p:txBody>
      </p:sp>
      <p:pic>
        <p:nvPicPr>
          <p:cNvPr id="18" name="图片 17" descr="upload_post_object_v2_29517766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3" y="741426"/>
            <a:ext cx="4558489" cy="3290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786813" y="4146550"/>
            <a:ext cx="4705350" cy="975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/>
              <a:t>Yangrou Paomo</a:t>
            </a:r>
            <a:endParaRPr lang="zh-CN" altLang="en-US" sz="2400" b="1"/>
          </a:p>
          <a:p>
            <a:r>
              <a:rPr lang="zh-CN" altLang="en-US" sz="2400"/>
              <a:t>Pita Bread Soaked in Lamb Soup</a:t>
            </a:r>
            <a:endParaRPr lang="zh-CN" altLang="en-US" sz="2400"/>
          </a:p>
        </p:txBody>
      </p:sp>
      <p:pic>
        <p:nvPicPr>
          <p:cNvPr id="23" name="图片 22" descr="upload_post_object_v2_1313891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3" y="5619750"/>
            <a:ext cx="2965947" cy="292531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786814" y="8783384"/>
            <a:ext cx="6872288" cy="975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/>
              <a:t>Dayan Pagoda</a:t>
            </a:r>
            <a:endParaRPr lang="zh-CN" altLang="en-US" sz="2400" b="1"/>
          </a:p>
          <a:p>
            <a:r>
              <a:rPr lang="en-US" altLang="zh-CN" sz="2400"/>
              <a:t>W</a:t>
            </a:r>
            <a:r>
              <a:rPr lang="zh-CN" altLang="en-US" sz="2400"/>
              <a:t>here Xuanzang preserved the sutras 1372 years ago</a:t>
            </a:r>
            <a:endParaRPr lang="zh-CN" altLang="en-US" sz="2400"/>
          </a:p>
        </p:txBody>
      </p:sp>
      <p:pic>
        <p:nvPicPr>
          <p:cNvPr id="26" name="图片 25" descr="upload_post_object_v2_37584911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383" y="5619750"/>
            <a:ext cx="4387929" cy="292528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302828" y="8783320"/>
            <a:ext cx="4705350" cy="975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/>
              <a:t>Huaqing Palace</a:t>
            </a:r>
            <a:endParaRPr lang="zh-CN" altLang="en-US" sz="2400" b="1"/>
          </a:p>
          <a:p>
            <a:r>
              <a:rPr lang="zh-CN" altLang="en-US" sz="2400"/>
              <a:t>Royal Bath 1</a:t>
            </a:r>
            <a:r>
              <a:rPr lang="en-US" altLang="zh-CN" sz="2400"/>
              <a:t>277</a:t>
            </a:r>
            <a:r>
              <a:rPr lang="zh-CN" altLang="en-US" sz="2400"/>
              <a:t> years ago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8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 rot="-5400000">
            <a:off x="4305809" y="-2196504"/>
            <a:ext cx="8895333" cy="14680008"/>
          </a:xfrm>
          <a:custGeom>
            <a:avLst/>
            <a:gdLst/>
            <a:ahLst/>
            <a:cxnLst/>
            <a:rect l="l" t="t" r="r" b="b"/>
            <a:pathLst>
              <a:path w="8895333" h="13898958">
                <a:moveTo>
                  <a:pt x="0" y="0"/>
                </a:moveTo>
                <a:lnTo>
                  <a:pt x="8895332" y="0"/>
                </a:lnTo>
                <a:lnTo>
                  <a:pt x="8895332" y="13898958"/>
                </a:lnTo>
                <a:lnTo>
                  <a:pt x="0" y="13898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8"/>
          <p:cNvSpPr txBox="1"/>
          <p:nvPr/>
        </p:nvSpPr>
        <p:spPr>
          <a:xfrm>
            <a:off x="5307396" y="914400"/>
            <a:ext cx="7673208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8355"/>
              </a:lnSpc>
              <a:spcBef>
                <a:spcPct val="0"/>
              </a:spcBef>
            </a:pPr>
            <a:r>
              <a:rPr lang="en-US" altLang="zh-CN" sz="5965">
                <a:solidFill>
                  <a:srgbClr val="000000"/>
                </a:solidFill>
                <a:latin typeface="Gochi Hand"/>
              </a:rPr>
              <a:t>My Family</a:t>
            </a:r>
            <a:endParaRPr lang="en-US" altLang="zh-CN" sz="5965">
              <a:solidFill>
                <a:srgbClr val="000000"/>
              </a:solidFill>
              <a:latin typeface="Gochi Hand"/>
            </a:endParaRPr>
          </a:p>
        </p:txBody>
      </p:sp>
      <p:pic>
        <p:nvPicPr>
          <p:cNvPr id="14" name="图片 13" descr="upload_post_object_v2_15663542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3" y="2753411"/>
            <a:ext cx="6391275" cy="47801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 rot="-5400000">
            <a:off x="4305809" y="-2196504"/>
            <a:ext cx="8895333" cy="14680008"/>
          </a:xfrm>
          <a:custGeom>
            <a:avLst/>
            <a:gdLst/>
            <a:ahLst/>
            <a:cxnLst/>
            <a:rect l="l" t="t" r="r" b="b"/>
            <a:pathLst>
              <a:path w="8895333" h="13898958">
                <a:moveTo>
                  <a:pt x="0" y="0"/>
                </a:moveTo>
                <a:lnTo>
                  <a:pt x="8895332" y="0"/>
                </a:lnTo>
                <a:lnTo>
                  <a:pt x="8895332" y="13898958"/>
                </a:lnTo>
                <a:lnTo>
                  <a:pt x="0" y="13898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8"/>
          <p:cNvSpPr txBox="1"/>
          <p:nvPr/>
        </p:nvSpPr>
        <p:spPr>
          <a:xfrm>
            <a:off x="5307396" y="914400"/>
            <a:ext cx="7673208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8355"/>
              </a:lnSpc>
              <a:spcBef>
                <a:spcPct val="0"/>
              </a:spcBef>
            </a:pPr>
            <a:r>
              <a:rPr lang="en-US" altLang="zh-CN" sz="5965">
                <a:solidFill>
                  <a:srgbClr val="000000"/>
                </a:solidFill>
                <a:latin typeface="Gochi Hand"/>
              </a:rPr>
              <a:t>My Family</a:t>
            </a:r>
            <a:endParaRPr lang="en-US" altLang="zh-CN" sz="5965">
              <a:solidFill>
                <a:srgbClr val="000000"/>
              </a:solidFill>
              <a:latin typeface="Gochi Hand"/>
            </a:endParaRPr>
          </a:p>
        </p:txBody>
      </p:sp>
      <p:pic>
        <p:nvPicPr>
          <p:cNvPr id="2" name="图片 1" descr="upload_post_object_v2_4107915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2802091"/>
            <a:ext cx="6261100" cy="46828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892992" y="-11246532"/>
            <a:ext cx="22472055" cy="11236028"/>
            <a:chOff x="0" y="0"/>
            <a:chExt cx="29962740" cy="1498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490685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981370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2472055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490685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981370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2472055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6711245" y="705510"/>
            <a:ext cx="4865509" cy="1535859"/>
            <a:chOff x="0" y="0"/>
            <a:chExt cx="1281451" cy="4045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1451" cy="404506"/>
            </a:xfrm>
            <a:custGeom>
              <a:avLst/>
              <a:gdLst/>
              <a:ahLst/>
              <a:cxnLst/>
              <a:rect l="l" t="t" r="r" b="b"/>
              <a:pathLst>
                <a:path w="1281451" h="404506">
                  <a:moveTo>
                    <a:pt x="39780" y="0"/>
                  </a:moveTo>
                  <a:lnTo>
                    <a:pt x="1241671" y="0"/>
                  </a:lnTo>
                  <a:cubicBezTo>
                    <a:pt x="1263641" y="0"/>
                    <a:pt x="1281451" y="17810"/>
                    <a:pt x="1281451" y="39780"/>
                  </a:cubicBezTo>
                  <a:lnTo>
                    <a:pt x="1281451" y="364726"/>
                  </a:lnTo>
                  <a:cubicBezTo>
                    <a:pt x="1281451" y="375277"/>
                    <a:pt x="1277260" y="385395"/>
                    <a:pt x="1269800" y="392855"/>
                  </a:cubicBezTo>
                  <a:cubicBezTo>
                    <a:pt x="1262340" y="400315"/>
                    <a:pt x="1252222" y="404506"/>
                    <a:pt x="1241671" y="404506"/>
                  </a:cubicBezTo>
                  <a:lnTo>
                    <a:pt x="39780" y="404506"/>
                  </a:lnTo>
                  <a:cubicBezTo>
                    <a:pt x="29229" y="404506"/>
                    <a:pt x="19111" y="400315"/>
                    <a:pt x="11651" y="392855"/>
                  </a:cubicBezTo>
                  <a:cubicBezTo>
                    <a:pt x="4191" y="385395"/>
                    <a:pt x="0" y="375277"/>
                    <a:pt x="0" y="364726"/>
                  </a:cubicBezTo>
                  <a:lnTo>
                    <a:pt x="0" y="39780"/>
                  </a:lnTo>
                  <a:cubicBezTo>
                    <a:pt x="0" y="29229"/>
                    <a:pt x="4191" y="19111"/>
                    <a:pt x="11651" y="11651"/>
                  </a:cubicBezTo>
                  <a:cubicBezTo>
                    <a:pt x="19111" y="4191"/>
                    <a:pt x="29229" y="0"/>
                    <a:pt x="397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281451" cy="56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14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875207" y="3059483"/>
            <a:ext cx="6936497" cy="6306940"/>
            <a:chOff x="0" y="0"/>
            <a:chExt cx="3154030" cy="2581902"/>
          </a:xfrm>
        </p:grpSpPr>
        <p:sp>
          <p:nvSpPr>
            <p:cNvPr id="15" name="Freeform 15"/>
            <p:cNvSpPr/>
            <p:nvPr/>
          </p:nvSpPr>
          <p:spPr>
            <a:xfrm>
              <a:off x="-9098" y="-6509"/>
              <a:ext cx="3168361" cy="2613956"/>
            </a:xfrm>
            <a:custGeom>
              <a:avLst/>
              <a:gdLst/>
              <a:ahLst/>
              <a:cxnLst/>
              <a:rect l="l" t="t" r="r" b="b"/>
              <a:pathLst>
                <a:path w="3168361" h="2613956">
                  <a:moveTo>
                    <a:pt x="63030" y="2020403"/>
                  </a:moveTo>
                  <a:cubicBezTo>
                    <a:pt x="63030" y="2020403"/>
                    <a:pt x="0" y="1773839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275288" y="6965"/>
                  </a:cubicBezTo>
                  <a:cubicBezTo>
                    <a:pt x="2492036" y="16819"/>
                    <a:pt x="2696351" y="36481"/>
                    <a:pt x="2830540" y="101690"/>
                  </a:cubicBezTo>
                  <a:cubicBezTo>
                    <a:pt x="3086586" y="226120"/>
                    <a:pt x="3168361" y="459160"/>
                    <a:pt x="3162873" y="704684"/>
                  </a:cubicBezTo>
                  <a:cubicBezTo>
                    <a:pt x="3162873" y="704684"/>
                    <a:pt x="3119585" y="1013073"/>
                    <a:pt x="3127019" y="1248607"/>
                  </a:cubicBezTo>
                  <a:cubicBezTo>
                    <a:pt x="3134142" y="1762204"/>
                    <a:pt x="3141298" y="1957807"/>
                    <a:pt x="3141298" y="1957807"/>
                  </a:cubicBezTo>
                  <a:cubicBezTo>
                    <a:pt x="3124617" y="2173539"/>
                    <a:pt x="3009973" y="2384151"/>
                    <a:pt x="2813104" y="2495775"/>
                  </a:cubicBezTo>
                  <a:cubicBezTo>
                    <a:pt x="2662752" y="2581024"/>
                    <a:pt x="2464721" y="2596121"/>
                    <a:pt x="1950854" y="2585380"/>
                  </a:cubicBezTo>
                  <a:cubicBezTo>
                    <a:pt x="645952" y="2580103"/>
                    <a:pt x="384604" y="2613956"/>
                    <a:pt x="254278" y="2504798"/>
                  </a:cubicBezTo>
                  <a:cubicBezTo>
                    <a:pt x="145767" y="2413913"/>
                    <a:pt x="81795" y="2220602"/>
                    <a:pt x="63030" y="20204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4307341" y="1779678"/>
            <a:ext cx="2063604" cy="20636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D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5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4809653" y="2214836"/>
            <a:ext cx="1030928" cy="1279934"/>
          </a:xfrm>
          <a:custGeom>
            <a:avLst/>
            <a:gdLst/>
            <a:ahLst/>
            <a:cxnLst/>
            <a:rect l="l" t="t" r="r" b="b"/>
            <a:pathLst>
              <a:path w="1030928" h="1279934">
                <a:moveTo>
                  <a:pt x="0" y="0"/>
                </a:moveTo>
                <a:lnTo>
                  <a:pt x="1030929" y="0"/>
                </a:lnTo>
                <a:lnTo>
                  <a:pt x="1030929" y="1279934"/>
                </a:lnTo>
                <a:lnTo>
                  <a:pt x="0" y="127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6939224" y="881950"/>
            <a:ext cx="4409551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95"/>
              </a:lnSpc>
              <a:spcBef>
                <a:spcPct val="0"/>
              </a:spcBef>
            </a:pPr>
            <a:r>
              <a:rPr lang="en-US" sz="6565">
                <a:solidFill>
                  <a:srgbClr val="000000"/>
                </a:solidFill>
                <a:latin typeface="Gochi Hand"/>
              </a:rPr>
              <a:t>Education</a:t>
            </a:r>
            <a:endParaRPr lang="en-US" sz="6565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120410" y="4709968"/>
            <a:ext cx="4217492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5"/>
              </a:lnSpc>
              <a:spcBef>
                <a:spcPct val="0"/>
              </a:spcBef>
            </a:pPr>
            <a:r>
              <a:rPr lang="en-US" sz="2400" spc="132">
                <a:solidFill>
                  <a:srgbClr val="000000"/>
                </a:solidFill>
                <a:latin typeface="IreneFlorentina"/>
              </a:rPr>
              <a:t>Northwestern Polytechnical University</a:t>
            </a:r>
            <a:endParaRPr lang="en-US" sz="2400" spc="132">
              <a:solidFill>
                <a:srgbClr val="000000"/>
              </a:solidFill>
              <a:latin typeface="IreneFlorentina"/>
            </a:endParaRPr>
          </a:p>
        </p:txBody>
      </p:sp>
      <p:grpSp>
        <p:nvGrpSpPr>
          <p:cNvPr id="38" name="Group 14"/>
          <p:cNvGrpSpPr/>
          <p:nvPr/>
        </p:nvGrpSpPr>
        <p:grpSpPr>
          <a:xfrm rot="0">
            <a:off x="9457742" y="3059483"/>
            <a:ext cx="6936497" cy="6287890"/>
            <a:chOff x="0" y="0"/>
            <a:chExt cx="3154030" cy="2581902"/>
          </a:xfrm>
        </p:grpSpPr>
        <p:sp>
          <p:nvSpPr>
            <p:cNvPr id="39" name="Freeform 15"/>
            <p:cNvSpPr/>
            <p:nvPr/>
          </p:nvSpPr>
          <p:spPr>
            <a:xfrm>
              <a:off x="-9098" y="-6509"/>
              <a:ext cx="3168361" cy="2613956"/>
            </a:xfrm>
            <a:custGeom>
              <a:avLst/>
              <a:gdLst/>
              <a:ahLst/>
              <a:cxnLst/>
              <a:rect l="l" t="t" r="r" b="b"/>
              <a:pathLst>
                <a:path w="3168361" h="2613956">
                  <a:moveTo>
                    <a:pt x="63030" y="2020403"/>
                  </a:moveTo>
                  <a:cubicBezTo>
                    <a:pt x="63030" y="2020403"/>
                    <a:pt x="0" y="1773839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275288" y="6965"/>
                  </a:cubicBezTo>
                  <a:cubicBezTo>
                    <a:pt x="2492036" y="16819"/>
                    <a:pt x="2696351" y="36481"/>
                    <a:pt x="2830540" y="101690"/>
                  </a:cubicBezTo>
                  <a:cubicBezTo>
                    <a:pt x="3086586" y="226120"/>
                    <a:pt x="3168361" y="459160"/>
                    <a:pt x="3162873" y="704684"/>
                  </a:cubicBezTo>
                  <a:cubicBezTo>
                    <a:pt x="3162873" y="704684"/>
                    <a:pt x="3119585" y="1013073"/>
                    <a:pt x="3127019" y="1248607"/>
                  </a:cubicBezTo>
                  <a:cubicBezTo>
                    <a:pt x="3134142" y="1762204"/>
                    <a:pt x="3141298" y="1957807"/>
                    <a:pt x="3141298" y="1957807"/>
                  </a:cubicBezTo>
                  <a:cubicBezTo>
                    <a:pt x="3124617" y="2173539"/>
                    <a:pt x="3009973" y="2384151"/>
                    <a:pt x="2813104" y="2495775"/>
                  </a:cubicBezTo>
                  <a:cubicBezTo>
                    <a:pt x="2662752" y="2581024"/>
                    <a:pt x="2464721" y="2596121"/>
                    <a:pt x="1950854" y="2585380"/>
                  </a:cubicBezTo>
                  <a:cubicBezTo>
                    <a:pt x="645952" y="2580103"/>
                    <a:pt x="384604" y="2613956"/>
                    <a:pt x="254278" y="2504798"/>
                  </a:cubicBezTo>
                  <a:cubicBezTo>
                    <a:pt x="145767" y="2413913"/>
                    <a:pt x="81795" y="2220602"/>
                    <a:pt x="63030" y="20204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16"/>
          <p:cNvGrpSpPr/>
          <p:nvPr/>
        </p:nvGrpSpPr>
        <p:grpSpPr>
          <a:xfrm rot="0">
            <a:off x="11889877" y="1779679"/>
            <a:ext cx="2063604" cy="2063604"/>
            <a:chOff x="0" y="0"/>
            <a:chExt cx="812800" cy="812800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DB"/>
            </a:solidFill>
          </p:spPr>
        </p:sp>
        <p:sp>
          <p:nvSpPr>
            <p:cNvPr id="42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205"/>
                </a:lnSpc>
              </a:pPr>
            </a:p>
          </p:txBody>
        </p:sp>
      </p:grpSp>
      <p:sp>
        <p:nvSpPr>
          <p:cNvPr id="43" name="Freeform 19"/>
          <p:cNvSpPr/>
          <p:nvPr/>
        </p:nvSpPr>
        <p:spPr>
          <a:xfrm>
            <a:off x="12392188" y="2214836"/>
            <a:ext cx="1030928" cy="1279934"/>
          </a:xfrm>
          <a:custGeom>
            <a:avLst/>
            <a:gdLst/>
            <a:ahLst/>
            <a:cxnLst/>
            <a:rect l="l" t="t" r="r" b="b"/>
            <a:pathLst>
              <a:path w="1030928" h="1279934">
                <a:moveTo>
                  <a:pt x="0" y="0"/>
                </a:moveTo>
                <a:lnTo>
                  <a:pt x="1030929" y="0"/>
                </a:lnTo>
                <a:lnTo>
                  <a:pt x="1030929" y="1279934"/>
                </a:lnTo>
                <a:lnTo>
                  <a:pt x="0" y="127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33"/>
          <p:cNvSpPr txBox="1"/>
          <p:nvPr/>
        </p:nvSpPr>
        <p:spPr>
          <a:xfrm>
            <a:off x="3120410" y="4109982"/>
            <a:ext cx="4217492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405"/>
              </a:lnSpc>
              <a:spcBef>
                <a:spcPct val="0"/>
              </a:spcBef>
            </a:pPr>
            <a:r>
              <a:rPr lang="en-US" altLang="zh-CN" sz="2000" b="1" spc="132">
                <a:solidFill>
                  <a:srgbClr val="000000"/>
                </a:solidFill>
                <a:latin typeface="IreneFlorentina"/>
              </a:rPr>
              <a:t>U</a:t>
            </a:r>
            <a:r>
              <a:rPr lang="en-US" sz="2000" b="1" spc="132">
                <a:solidFill>
                  <a:srgbClr val="000000"/>
                </a:solidFill>
                <a:latin typeface="IreneFlorentina"/>
              </a:rPr>
              <a:t>ndergraduate</a:t>
            </a:r>
            <a:endParaRPr lang="en-US" sz="2000" b="1" spc="132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45" name="TextBox 33"/>
          <p:cNvSpPr txBox="1"/>
          <p:nvPr/>
        </p:nvSpPr>
        <p:spPr>
          <a:xfrm>
            <a:off x="10743585" y="4109982"/>
            <a:ext cx="4217492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405"/>
              </a:lnSpc>
              <a:spcBef>
                <a:spcPct val="0"/>
              </a:spcBef>
            </a:pPr>
            <a:r>
              <a:rPr lang="en-US" altLang="zh-CN" sz="2000" b="1" spc="132">
                <a:solidFill>
                  <a:srgbClr val="000000"/>
                </a:solidFill>
                <a:latin typeface="IreneFlorentina"/>
              </a:rPr>
              <a:t>G</a:t>
            </a:r>
            <a:r>
              <a:rPr lang="en-US" sz="2000" b="1" spc="132">
                <a:solidFill>
                  <a:srgbClr val="000000"/>
                </a:solidFill>
                <a:latin typeface="IreneFlorentina"/>
              </a:rPr>
              <a:t>raduate</a:t>
            </a:r>
            <a:endParaRPr lang="en-US" sz="2000" b="1" spc="132">
              <a:solidFill>
                <a:srgbClr val="000000"/>
              </a:solidFill>
              <a:latin typeface="IreneFlorentina"/>
            </a:endParaRPr>
          </a:p>
        </p:txBody>
      </p:sp>
      <p:pic>
        <p:nvPicPr>
          <p:cNvPr id="46" name="图片 45" descr="upload_post_object_v2_11638900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956" y="5927836"/>
            <a:ext cx="2383220" cy="616744"/>
          </a:xfrm>
          <a:prstGeom prst="rect">
            <a:avLst/>
          </a:prstGeom>
        </p:spPr>
      </p:pic>
      <p:sp>
        <p:nvSpPr>
          <p:cNvPr id="47" name="TextBox 33"/>
          <p:cNvSpPr txBox="1"/>
          <p:nvPr/>
        </p:nvSpPr>
        <p:spPr>
          <a:xfrm>
            <a:off x="10813107" y="4864318"/>
            <a:ext cx="4217492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405"/>
              </a:lnSpc>
              <a:spcBef>
                <a:spcPct val="0"/>
              </a:spcBef>
            </a:pPr>
            <a:r>
              <a:rPr lang="en-US" sz="2400" spc="132">
                <a:solidFill>
                  <a:srgbClr val="000000"/>
                </a:solidFill>
                <a:latin typeface="IreneFlorentina"/>
              </a:rPr>
              <a:t>Xi'an Jiaotong University</a:t>
            </a:r>
            <a:endParaRPr lang="en-US" sz="2400" spc="132">
              <a:solidFill>
                <a:srgbClr val="000000"/>
              </a:solidFill>
              <a:latin typeface="IreneFlorentina"/>
            </a:endParaRPr>
          </a:p>
        </p:txBody>
      </p:sp>
      <p:pic>
        <p:nvPicPr>
          <p:cNvPr id="48" name="图片 47" descr="upload_post_object_v2_21042817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385" y="5927836"/>
            <a:ext cx="2753541" cy="563644"/>
          </a:xfrm>
          <a:prstGeom prst="rect">
            <a:avLst/>
          </a:prstGeom>
        </p:spPr>
      </p:pic>
      <p:sp>
        <p:nvSpPr>
          <p:cNvPr id="49" name="TextBox 33"/>
          <p:cNvSpPr txBox="1"/>
          <p:nvPr/>
        </p:nvSpPr>
        <p:spPr>
          <a:xfrm>
            <a:off x="3298460" y="7042844"/>
            <a:ext cx="4081421" cy="6165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2405"/>
              </a:lnSpc>
              <a:spcBef>
                <a:spcPct val="0"/>
              </a:spcBef>
            </a:pPr>
            <a:r>
              <a:rPr lang="en-US" altLang="zh-CN" sz="2400" b="1" spc="132">
                <a:solidFill>
                  <a:srgbClr val="000000"/>
                </a:solidFill>
                <a:latin typeface="IreneFlorentina"/>
              </a:rPr>
              <a:t>Major</a:t>
            </a:r>
            <a:r>
              <a:rPr lang="zh-CN" altLang="en-US" sz="2400" spc="132">
                <a:solidFill>
                  <a:srgbClr val="000000"/>
                </a:solidFill>
                <a:latin typeface="IreneFlorentina"/>
              </a:rPr>
              <a:t>：Computer Science and Technology</a:t>
            </a:r>
            <a:r>
              <a:rPr lang="en-US" altLang="zh-CN" sz="2400" spc="132">
                <a:solidFill>
                  <a:srgbClr val="000000"/>
                </a:solidFill>
                <a:latin typeface="IreneFlorentina"/>
              </a:rPr>
              <a:t> </a:t>
            </a:r>
            <a:endParaRPr lang="en-US" sz="2400" spc="132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50" name="TextBox 33"/>
          <p:cNvSpPr txBox="1"/>
          <p:nvPr/>
        </p:nvSpPr>
        <p:spPr>
          <a:xfrm>
            <a:off x="10949575" y="7042845"/>
            <a:ext cx="4081421" cy="6165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2405"/>
              </a:lnSpc>
              <a:spcBef>
                <a:spcPct val="0"/>
              </a:spcBef>
            </a:pPr>
            <a:r>
              <a:rPr lang="en-US" altLang="zh-CN" sz="2400" b="1" spc="132">
                <a:solidFill>
                  <a:srgbClr val="000000"/>
                </a:solidFill>
                <a:latin typeface="IreneFlorentina"/>
              </a:rPr>
              <a:t>Major</a:t>
            </a:r>
            <a:r>
              <a:rPr lang="zh-CN" altLang="en-US" sz="2400" spc="132">
                <a:solidFill>
                  <a:srgbClr val="000000"/>
                </a:solidFill>
                <a:latin typeface="IreneFlorentina"/>
              </a:rPr>
              <a:t>：Software Engineering</a:t>
            </a:r>
            <a:r>
              <a:rPr lang="en-US" altLang="zh-CN" sz="2400" spc="132">
                <a:solidFill>
                  <a:srgbClr val="000000"/>
                </a:solidFill>
                <a:latin typeface="IreneFlorentina"/>
              </a:rPr>
              <a:t> </a:t>
            </a:r>
            <a:endParaRPr lang="en-US" sz="2400" spc="132">
              <a:solidFill>
                <a:srgbClr val="000000"/>
              </a:solidFill>
              <a:latin typeface="IreneFlorenti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/>
          <p:cNvSpPr txBox="1"/>
          <p:nvPr/>
        </p:nvSpPr>
        <p:spPr>
          <a:xfrm>
            <a:off x="3630996" y="1324213"/>
            <a:ext cx="11464158" cy="10566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ctr">
              <a:lnSpc>
                <a:spcPts val="8355"/>
              </a:lnSpc>
              <a:spcBef>
                <a:spcPct val="0"/>
              </a:spcBef>
            </a:pPr>
            <a:r>
              <a:rPr lang="en-US" altLang="zh-CN" sz="4400">
                <a:solidFill>
                  <a:srgbClr val="1F4E79"/>
                </a:solidFill>
                <a:latin typeface="Bookman Old Style" panose="02050604050505020204" charset="0"/>
                <a:ea typeface="Bookman Old Style" panose="02050604050505020204" charset="0"/>
                <a:cs typeface="Bookman Old Style" panose="02050604050505020204" charset="0"/>
              </a:rPr>
              <a:t>Northwestern Polytechnical University</a:t>
            </a:r>
            <a:endParaRPr lang="en-US" altLang="zh-CN" sz="4400">
              <a:solidFill>
                <a:srgbClr val="1F4E79"/>
              </a:solidFill>
              <a:latin typeface="Bookman Old Style" panose="02050604050505020204" charset="0"/>
              <a:ea typeface="Bookman Old Style" panose="02050604050505020204" charset="0"/>
              <a:cs typeface="Bookman Old Style" panose="02050604050505020204" charset="0"/>
            </a:endParaRPr>
          </a:p>
        </p:txBody>
      </p:sp>
      <p:pic>
        <p:nvPicPr>
          <p:cNvPr id="48" name="图片 47" descr="upload_post_object_v2_21042817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7229" y="760524"/>
            <a:ext cx="2753541" cy="563644"/>
          </a:xfrm>
          <a:prstGeom prst="rect">
            <a:avLst/>
          </a:prstGeom>
        </p:spPr>
      </p:pic>
      <p:pic>
        <p:nvPicPr>
          <p:cNvPr id="3" name="图片 2" descr="upload_post_object_v2_1537261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10" y="2677847"/>
            <a:ext cx="7442726" cy="6643094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221528" y="4655661"/>
            <a:ext cx="5287010" cy="39878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2000" i="1"/>
              <a:t>at the east and west ends of Friendship Road</a:t>
            </a:r>
            <a:endParaRPr lang="zh-CN" altLang="en-US" sz="2000" i="1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0919703" y="4855683"/>
            <a:ext cx="1065068" cy="1"/>
          </a:xfrm>
          <a:prstGeom prst="line">
            <a:avLst/>
          </a:prstGeom>
          <a:ln w="57150" cap="flat" cmpd="sng" algn="ctr">
            <a:solidFill>
              <a:srgbClr val="007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upload_post_object_v2_9949938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35" y="2677859"/>
            <a:ext cx="3309256" cy="66431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/>
          <p:cNvSpPr txBox="1"/>
          <p:nvPr/>
        </p:nvSpPr>
        <p:spPr>
          <a:xfrm>
            <a:off x="3630996" y="1324213"/>
            <a:ext cx="11464158" cy="10566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ctr">
              <a:lnSpc>
                <a:spcPts val="8355"/>
              </a:lnSpc>
              <a:spcBef>
                <a:spcPct val="0"/>
              </a:spcBef>
            </a:pPr>
            <a:r>
              <a:rPr lang="en-US" altLang="zh-CN" sz="4400">
                <a:solidFill>
                  <a:srgbClr val="1F4E79"/>
                </a:solidFill>
                <a:latin typeface="Bookman Old Style" panose="02050604050505020204" charset="0"/>
                <a:ea typeface="Bookman Old Style" panose="02050604050505020204" charset="0"/>
                <a:cs typeface="Bookman Old Style" panose="02050604050505020204" charset="0"/>
              </a:rPr>
              <a:t>Northwestern Polytechnical University</a:t>
            </a:r>
            <a:endParaRPr lang="en-US" altLang="zh-CN" sz="4400">
              <a:solidFill>
                <a:srgbClr val="1F4E79"/>
              </a:solidFill>
              <a:latin typeface="Bookman Old Style" panose="02050604050505020204" charset="0"/>
              <a:ea typeface="Bookman Old Style" panose="02050604050505020204" charset="0"/>
              <a:cs typeface="Bookman Old Style" panose="02050604050505020204" charset="0"/>
            </a:endParaRPr>
          </a:p>
        </p:txBody>
      </p:sp>
      <p:pic>
        <p:nvPicPr>
          <p:cNvPr id="48" name="图片 47" descr="upload_post_object_v2_21042817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7229" y="760524"/>
            <a:ext cx="2753541" cy="563644"/>
          </a:xfrm>
          <a:prstGeom prst="rect">
            <a:avLst/>
          </a:prstGeom>
        </p:spPr>
      </p:pic>
      <p:pic>
        <p:nvPicPr>
          <p:cNvPr id="14" name="图片 13" descr="upload_post_object_v2_33525594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937" y="2916535"/>
            <a:ext cx="14462125" cy="6056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892992" y="-474514"/>
            <a:ext cx="22472055" cy="11236028"/>
            <a:chOff x="0" y="0"/>
            <a:chExt cx="29962740" cy="1498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490685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981370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2472055" y="0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490685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981370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2472055" y="7490685"/>
              <a:ext cx="7490685" cy="7490685"/>
            </a:xfrm>
            <a:custGeom>
              <a:avLst/>
              <a:gdLst/>
              <a:ahLst/>
              <a:cxnLst/>
              <a:rect l="l" t="t" r="r" b="b"/>
              <a:pathLst>
                <a:path w="7490685" h="7490685">
                  <a:moveTo>
                    <a:pt x="0" y="0"/>
                  </a:moveTo>
                  <a:lnTo>
                    <a:pt x="7490685" y="0"/>
                  </a:lnTo>
                  <a:lnTo>
                    <a:pt x="7490685" y="7490685"/>
                  </a:lnTo>
                  <a:lnTo>
                    <a:pt x="0" y="749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5400000">
            <a:off x="4696334" y="-1805979"/>
            <a:ext cx="8895333" cy="13898958"/>
          </a:xfrm>
          <a:custGeom>
            <a:avLst/>
            <a:gdLst/>
            <a:ahLst/>
            <a:cxnLst/>
            <a:rect l="l" t="t" r="r" b="b"/>
            <a:pathLst>
              <a:path w="8895333" h="13898958">
                <a:moveTo>
                  <a:pt x="0" y="0"/>
                </a:moveTo>
                <a:lnTo>
                  <a:pt x="8895332" y="0"/>
                </a:lnTo>
                <a:lnTo>
                  <a:pt x="8895332" y="13898958"/>
                </a:lnTo>
                <a:lnTo>
                  <a:pt x="0" y="1389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553458" y="2275263"/>
            <a:ext cx="1330953" cy="1231737"/>
          </a:xfrm>
          <a:custGeom>
            <a:avLst/>
            <a:gdLst/>
            <a:ahLst/>
            <a:cxnLst/>
            <a:rect l="l" t="t" r="r" b="b"/>
            <a:pathLst>
              <a:path w="1330953" h="1231737">
                <a:moveTo>
                  <a:pt x="0" y="0"/>
                </a:moveTo>
                <a:lnTo>
                  <a:pt x="1330954" y="0"/>
                </a:lnTo>
                <a:lnTo>
                  <a:pt x="1330954" y="1231737"/>
                </a:lnTo>
                <a:lnTo>
                  <a:pt x="0" y="12317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064095" y="5883314"/>
            <a:ext cx="1319659" cy="1072523"/>
          </a:xfrm>
          <a:custGeom>
            <a:avLst/>
            <a:gdLst/>
            <a:ahLst/>
            <a:cxnLst/>
            <a:rect l="l" t="t" r="r" b="b"/>
            <a:pathLst>
              <a:path w="1319659" h="1072523">
                <a:moveTo>
                  <a:pt x="0" y="0"/>
                </a:moveTo>
                <a:lnTo>
                  <a:pt x="1319659" y="0"/>
                </a:lnTo>
                <a:lnTo>
                  <a:pt x="1319659" y="1072522"/>
                </a:lnTo>
                <a:lnTo>
                  <a:pt x="0" y="1072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894645" y="5844066"/>
            <a:ext cx="1459365" cy="1111771"/>
          </a:xfrm>
          <a:custGeom>
            <a:avLst/>
            <a:gdLst/>
            <a:ahLst/>
            <a:cxnLst/>
            <a:rect l="l" t="t" r="r" b="b"/>
            <a:pathLst>
              <a:path w="1459365" h="1111771">
                <a:moveTo>
                  <a:pt x="0" y="0"/>
                </a:moveTo>
                <a:lnTo>
                  <a:pt x="1459365" y="0"/>
                </a:lnTo>
                <a:lnTo>
                  <a:pt x="1459365" y="1111770"/>
                </a:lnTo>
                <a:lnTo>
                  <a:pt x="0" y="1111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307396" y="914400"/>
            <a:ext cx="7673208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55"/>
              </a:lnSpc>
              <a:spcBef>
                <a:spcPct val="0"/>
              </a:spcBef>
            </a:pPr>
            <a:r>
              <a:rPr lang="en-US" altLang="zh-CN" sz="4800">
                <a:solidFill>
                  <a:srgbClr val="000000"/>
                </a:solidFill>
                <a:latin typeface="Gochi Hand"/>
              </a:rPr>
              <a:t>Future Professional goals</a:t>
            </a:r>
            <a:endParaRPr lang="en-US" altLang="zh-CN" sz="4800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373820" y="4170819"/>
            <a:ext cx="3690229" cy="104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IreneFlorentina"/>
              </a:rPr>
              <a:t>Master advanced programming languages (e.g., Python, Java, C++) and frameworks (e.g., React, Node.js, TensorFlow)</a:t>
            </a:r>
            <a:endParaRPr lang="en-US" sz="1600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718962" y="7334250"/>
            <a:ext cx="3810732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  <a:spcBef>
                <a:spcPct val="0"/>
              </a:spcBef>
            </a:pPr>
            <a:r>
              <a:rPr lang="en-US" sz="1455">
                <a:solidFill>
                  <a:srgbClr val="000000"/>
                </a:solidFill>
                <a:latin typeface="IreneFlorentina"/>
              </a:rPr>
              <a:t>Attend industry conferences and workshops to connect with professionals and potential employers</a:t>
            </a:r>
            <a:endParaRPr lang="en-US" sz="1455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90396" y="7334250"/>
            <a:ext cx="3690229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  <a:spcBef>
                <a:spcPct val="0"/>
              </a:spcBef>
            </a:pPr>
            <a:r>
              <a:rPr lang="en-US" sz="1455">
                <a:solidFill>
                  <a:srgbClr val="000000"/>
                </a:solidFill>
                <a:latin typeface="IreneFlorentina"/>
              </a:rPr>
              <a:t>Join professional organizations like the Association for Computing Machinery (ACM) or IEEE Computer Society</a:t>
            </a:r>
            <a:endParaRPr lang="en-US" sz="1455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33" name="TextBox 30"/>
          <p:cNvSpPr txBox="1"/>
          <p:nvPr/>
        </p:nvSpPr>
        <p:spPr>
          <a:xfrm>
            <a:off x="7373820" y="3856494"/>
            <a:ext cx="3690229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035"/>
              </a:lnSpc>
              <a:spcBef>
                <a:spcPct val="0"/>
              </a:spcBef>
            </a:pPr>
            <a:r>
              <a:rPr lang="en-US" sz="1455" b="1">
                <a:solidFill>
                  <a:srgbClr val="000000"/>
                </a:solidFill>
                <a:latin typeface="IreneFlorentina"/>
              </a:rPr>
              <a:t>Skill Development</a:t>
            </a:r>
            <a:endParaRPr lang="en-US" sz="1455" b="1">
              <a:solidFill>
                <a:srgbClr val="000000"/>
              </a:solidFill>
              <a:latin typeface="IreneFlorenti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1343</Words>
  <Application>WPS Office WWO_wpscloud_20240314190639-394e1dcf9b</Application>
  <PresentationFormat>On-screen Show (4:3)</PresentationFormat>
  <Paragraphs>84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Bookman Old Style</vt:lpstr>
      <vt:lpstr>Times New Roman</vt:lpstr>
      <vt:lpstr>IreneFlorentina</vt:lpstr>
      <vt:lpstr>Gochi Hand</vt:lpstr>
      <vt:lpstr>Gochi Hand</vt:lpstr>
      <vt:lpstr>汉仪书宋二KW</vt:lpstr>
      <vt:lpstr>Kingsoft Confetti</vt:lpstr>
      <vt:lpstr>幼圆</vt:lpstr>
      <vt:lpstr>等线</vt:lpstr>
      <vt:lpstr>汉仪乐喵体W</vt:lpstr>
      <vt:lpstr>微软雅黑</vt:lpstr>
      <vt:lpstr>汉仪旗黑KW 55S</vt:lpstr>
      <vt:lpstr>汉仪中等线KW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2024-03-25T12:54:24Z</dcterms:created>
  <dcterms:modified xsi:type="dcterms:W3CDTF">2024-03-25T12:54:24Z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